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330" r:id="rId4"/>
    <p:sldId id="257" r:id="rId5"/>
    <p:sldId id="329" r:id="rId6"/>
    <p:sldId id="318" r:id="rId7"/>
    <p:sldId id="323" r:id="rId8"/>
    <p:sldId id="319" r:id="rId9"/>
    <p:sldId id="321" r:id="rId10"/>
    <p:sldId id="322" r:id="rId11"/>
    <p:sldId id="320" r:id="rId12"/>
    <p:sldId id="324" r:id="rId13"/>
    <p:sldId id="326" r:id="rId14"/>
    <p:sldId id="327" r:id="rId15"/>
    <p:sldId id="258" r:id="rId16"/>
    <p:sldId id="31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0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13:25:03.2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1,'220'0,"-211"1,0 0,0 0,0 1,-1 0,10 4,-8-3,0 0,1 0,11 1,130-3,-80-2,1264 1,-1318-1,25-4,10-1,225 5,-143 2,410-1,-529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13:25:15.1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1 121,'2'-1,"-1"1,1-1,-1 0,1 0,-1 0,0-1,1 1,-1 0,2-3,2-1,3-1,-1 0,1 1,1-1,-1 2,1-1,-1 1,14-4,-11 6,1 0,1 1,-1 0,13 1,-10 0,-1 0,20-4,-15 1,32 0,1 0,-37 0,23-6,-24 5,0 1,19-2,131 3,-85 3,-51-1,47-8,-34 4,0 2,50 2,-27 2,708-3,-761 2,0 1,1-1,-1 2,14 4,-12-4,1 1,19 1,44-4,-54-2,1 2,34 4,-11 0,0-1,73-5,-46 0,1282 1,-1348 1,0 0,0 0,0 1,0 0,12 5,-10-4,-1 0,1 0,14 1,127-2,-77-3,1995 1,-2052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13:25:28.8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1,'11'0,"-1"1,1 0,-1 0,0 1,0 1,0 0,0 0,10 5,-5-2,0-1,1-1,-1 0,19 1,-21-3,48 3,-47-5,1 1,0 0,26 7,-21-3,1-1,-1 0,32 0,65-4,-46-2,2620 3,-2670-2,26-5,17 0,345 5,-198 2,-144-2,74 2,-91 5,11 1,16-8,35 2,-67 5,-29-3,18 1,54-4,11 1,-53 4,3 1,61-5,-68-1,-31 1,0 0,0 0,1 2,14 4,-13-3,0-1,19 2,134-3,-86-3,182 1,-236 1,27 5,20 1,96-7,-157 1,0 0,0 1,-1 0,13 4,-9-2,22 3,20-3,67-4,-48-1,339 1,-393-1,24-4,18-2,369 6,-209 2,3-1,-212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4T13:25:45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14,'490'0,"-474"1,29 5,8 0,187-4,-123-4,1444 3,-1542-2,30-5,15-2,170 8,-111 1,-44-8,-7 1,349 5,-203 2,85-1,-287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19:24:20.336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35,'12'1,"-1"0,1 1,-1 1,1 0,13 5,19 6,39 1,-41-7,-6 1,-24-5,20 3,-24-6,37 5,57 0,487-6,-567 1,0 1,24 6,30 2,73 1,-92-1,8 0,84-1,20-5,-142-4,-13 1,0 0,0 1,17 5,-15-3,30 2,156-4,-104-3,482 1,-500 6,-1 0,298-7,-367 2,0 0,-1 1,1 0,10 3,-8-2,0 0,14 2,117-4,-74-2,64 7,8 0,342-7,-474 1,0-1,0-1,0 1,14-6,-13 4,1 0,19-2,149 3,-92 4,25-1,114-3,-156-3,30 0,-71 5,-9 1,-1-1,1-1,36-7,-31 2,-1 2,43-2,51 7,-43 1,8-8,3 0,227 6,-304-1,1 0,-1 0,0-1,12-4,-10 3,0 0,17-1,20 0,91-4,-122 7,22-3,13-2,390 6,-215 1,1096-1,-1314-1,1 0,0-1,-1 1,12-5,-9 3,-1 0,16-2,125 4,-79 2,-42-1,42-7,-26 3,88 2,-66 4,-19-1,-16 0,38-4,-60 1,21-6,-22 5,0 0,16-2,77 3,-68 3,61-7,-63 3,58 1,-63 2,-19 0,0-1,-1-1,1 0,11-3,-9 1,-1 2,15-3,99-7,-82 8,54-2,-87 5,0 0,0-1,18-4,-15 2,18-2,23 3,62 3,-42 1,-62-1,17 1,0-2,31-6,-26 4,-1 0,54 4,-28 0,2784-1,-2826 1,0 1,25 5,15 3,69-8,13 2,108 4,-173-9,-56 2,0 1,28 6,-25-4,26 2,113-4,42 4,-11 0,-12-2,76 1,-161-6,-79 2,1 1,27 6,-24-4,26 3,26-5,-37-2,40 5,-36-1,61-3,-63-1,-25 0,-1 1,1 1,19 5,-17-3,-1-2,17 3,160-4,-98-2,37 8,127-1,-157-7,570 1,-658 0,0 1,0 1,-1 0,12 4,-10-3,1 0,15 1,119-2,-75-4,1124 2,-1115 6,-2-1,652-5,-334 0,-380-1,-1-1,30-6,-27 4,27-3,118 6,-86 2,-58-2,-1-1,28-6,-24 4,24-2,150 4,-99 3,991-1,-1019-5,-1 0,-46 5,6 0,-1-1,28-5,-21 2,0 2,52 2,-28 2,161-2,-212-1,0 0,0 0,0 0,0-1,8-3,-7 2,1 1,-1 0,10-2,129 3,-75 2,455-1,-513 1,21 3,-4 0,-20-3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19:24:53.21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0,'203'0,"-188"1,-1 1,29 6,-25-4,26 3,17-2,32 1,-82-5,-1 1,1 0,14 4,-13-2,0-2,15 3,-2-3,35 3,42 6,-84-8,21 6,14 3,12-5,72-1,-131-6,0 0,0 0,0 1,0 0,-1 0,1 0,9 4,-5-2,1 0,-1 0,1-1,0 0,13 0,58-3,-33 0,-6 1,55 7,-51-3,86-3,-65-2,-58 2,-1 0,1 0,0 1,10 4,-8-3,-1 0,16 1,131-2,-81-3,919 1,-978 1,21 3,13 1,193-4,-117-2,-118 1,0-1,-1-1,1 0,10-3,-8 1,-1 1,17-1,83 2,-70 3,56-7,-45 2,80 3,-60 2,391-1,-442 1,0 1,25 6,27 2,59-8,37 3,-58 0,13 1,-57-1,83-4,-67-2,2873 1,-2942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8T19:25:10.054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56,'471'0,"-372"-6,-5 1,-74 4,28 1,52-8,95-7,2 16,-75 0,42-2,171 2,-205 5,50 0,-133-6,21-1,70 10,-54-1,99-2,-146-5,46 9,26 0,64 1,-145-9,36 7,19 2,-9-7,104 3,1601-8,-1755 3,45 7,0 1,89-5,-16-2,-1 0,-12-1,-35 8,6 1,203-10,-158-2,1906 1,-2042 1,0 0,1 0,-1 1,13 4,-12-2,1-2,18 3,128-3,-83-3,5 0,84 2,-112 4,22 1,596-6,-302-1,-356 1,1-2,-1 1,20-6,-18 3,0 1,16-1,39 1,23-1,20 0,-11 2,-27-8,9 0,-12 9,-39 1,1-1,38-6,-27 1,87-1,-78 6,33-4,24-1,-80 4,44-7,-33 3,95-1,-45 3,76 2,-12 0,-68-8,9-1,21 10,49-3,118-3,-204 7,-50-1,46-9,11 0,34 9,44-3,117-3,-201 7,-58-1,0-1,24-6,30-2,150 8,-116 3,-87-1,176 7,-38-1,1-1,64 0,-139-6,-71 1,1 0,-1 2,27 5,-19-2,1-1,41 1,53-5,-46-1,15 7,-2 0,-21-7,49 1,-61 6,19 0,225-6,-288 0,1 1,0 1,-1 0,12 3,-10-1,1-2,15 3,131-4,-82-2,439 1,-434 6,-4-1,-1-6,53 2,-68 9,-39-5,25 1,94-5,-84-2,62 6,179 3,-195-9,177 1,-261 1,0 1,26 6,-23-4,25 2,155-4,-105-4,1464 2,-1490-5,-2 0,226 5,-222-6,-6 0,-28 6,-14 1,-1-2,36-5,-31 2,1 2,53 2,-31 1,89-1,-134 0,0-1,0 0,0-1,0 1,8-4,-7 2,0 0,1 1,10-1,127 1,-75 4,1603-2,-1657 0,23 5,-23-2,18 0,27-3,-48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4353-38C1-DE9E-34C7-D6CD0E741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B8E13-F367-1443-F8EF-4034C05DD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67A9B-648A-CD12-469D-7D14E90A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CA9A8-7DF6-9145-1172-A92031773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ED48B-0646-8F5E-DC6F-1770A1AA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202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A727-70EA-D1DE-815F-249E57DF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504540-E3F4-8B6C-8464-947CF3541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21815-508A-D2EF-74AD-123C857E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B09DD-516A-79AE-5D30-ECA3205D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2FCBB-DBD3-FB30-730B-BFEFD53D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46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192794-A8C8-C6AB-B00D-4E6641E70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A5563-FBB1-368A-9876-152887BF4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C6EAD-F903-8426-74B0-FA197342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4DC3C-F929-EB17-2E9A-C15C05DB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0631-9F3B-7715-CE59-5FB93982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043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0BAD-2BA4-265E-69AC-E15CC7A9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6864-D30D-8332-4F84-9F4A19A97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FCA50-0DC5-FC60-1740-CC8658A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31A4A-1A72-3975-D255-935D303A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84118-9CF6-2CD3-55E3-119AD613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794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16A2-2EB2-A047-0351-7B1FED33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E610E-26DB-FCC4-1766-21B30C315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10BAA-3F61-A1AA-F33D-F4ED770C0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29BF-DD4D-B155-F3FA-4D23D97B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21AEA-A89C-39E3-8169-710754DA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537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B72D-777A-8595-B766-89C461B6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9EC9-9E15-51C2-8040-78C53D1ED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566F2-5234-1D40-1216-511161A3A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54E2-01D7-432D-0FBE-54583CA8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FEAFA-B61E-6E55-DD6F-D264AC31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2BB4D-DA06-562A-CB41-93269EA8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284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24FF-06F8-8732-EF9E-82EE24B6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9A18C-E9BF-A889-FE72-9519D59B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6F3DA-256A-885F-F0E7-0724B3057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4CA46-3AE4-763E-D2BD-186BDC286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5A3D5-57A1-DEBD-BE46-5E3DEF7C0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A1E9D0-4507-9694-7A84-F311DC8DF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0357BF-10D9-6183-3C9E-3E0B4118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133B6-8895-C1EB-9EC4-116E1936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036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0EB2-FF82-D81A-BE85-E7DA600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26F03-7688-C3E8-9DCE-53F9ABDD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F2F3F-CDB5-E7C0-347F-8E0C9074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B7A58-BDC6-192A-FAD8-5C0417AD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23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88EDF-B29C-B44F-CBD9-7E79AD3E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89E48-116D-5D35-4CB6-8E2D14E1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9A8B-A541-8344-6AF3-C90E5239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6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9BA6-762F-748F-044E-DD46503A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3300-7C00-F164-FFC5-78130CF48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982A3-9C79-13CE-0628-96B2E1858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417EC-1DDA-D075-A8DF-3C372422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DF641-4A7A-F3DA-8829-9ECFDB83D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7C97-FBEA-DFB1-B2B5-2D51A8E3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95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709C-E5C4-DB36-878B-4B84ED76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DB9B03-4B44-1F3B-3CEE-4D5CF2C6E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FA03E-23F9-2670-6544-D9E3B04E2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3C60C-941E-3654-886F-A616CE63A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A7665-4A7C-1D91-AFF1-CB880D63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DCDBA-467A-AA6B-D550-02973EC1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2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EAD9E7-A3DA-12C9-798B-387752CE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FFA2E-F0F5-6EB4-6813-EA0E51922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7F9F3-C15B-9AA6-3F85-F45462B53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3B470-B46F-44F1-931D-5CAFF27C1B90}" type="datetimeFigureOut">
              <a:rPr lang="en-CA" smtClean="0"/>
              <a:t>2024-02-28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1E1D-FC9C-BF6E-36E5-461C200FE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80D19-F642-7D30-5584-CCE6A4D44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99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9.png"/><Relationship Id="rId4" Type="http://schemas.openxmlformats.org/officeDocument/2006/relationships/customXml" Target="../ink/ink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D625-7236-ACAD-9ED2-11629EF10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48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2024 Committee Meeting</a:t>
            </a:r>
            <a:br>
              <a:rPr lang="en-CA" dirty="0"/>
            </a:br>
            <a:r>
              <a:rPr lang="en-CA" sz="4000" b="1" dirty="0"/>
              <a:t>Current Continuity in Auroral System Science:</a:t>
            </a:r>
            <a:br>
              <a:rPr lang="en-CA" b="1" dirty="0"/>
            </a:br>
            <a:r>
              <a:rPr lang="en-CA" sz="3600" b="1" dirty="0"/>
              <a:t>A 3D Modelling Approach to Current Closure in Non-Sheetlike Auroral Arcs</a:t>
            </a:r>
            <a:endParaRPr lang="en-C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2BF7D-9156-9F9E-768B-880E4536D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6334"/>
            <a:ext cx="9144000" cy="2873189"/>
          </a:xfrm>
        </p:spPr>
        <p:txBody>
          <a:bodyPr>
            <a:normAutofit/>
          </a:bodyPr>
          <a:lstStyle/>
          <a:p>
            <a:r>
              <a:rPr lang="en-CA" dirty="0"/>
              <a:t>Jules van Irsel</a:t>
            </a:r>
          </a:p>
          <a:p>
            <a:r>
              <a:rPr lang="en-CA" dirty="0"/>
              <a:t>Committee: Kristina Lynch, Yi-</a:t>
            </a:r>
            <a:r>
              <a:rPr lang="en-CA" dirty="0" err="1"/>
              <a:t>Hsin</a:t>
            </a:r>
            <a:r>
              <a:rPr lang="en-CA" dirty="0"/>
              <a:t> Liu, </a:t>
            </a:r>
            <a:r>
              <a:rPr lang="en-CA"/>
              <a:t>James LaBelle</a:t>
            </a:r>
            <a:r>
              <a:rPr lang="en-CA" dirty="0"/>
              <a:t>, Matt </a:t>
            </a:r>
            <a:r>
              <a:rPr lang="en-CA" dirty="0" err="1"/>
              <a:t>Zettergren</a:t>
            </a:r>
            <a:endParaRPr lang="en-CA" dirty="0"/>
          </a:p>
          <a:p>
            <a:r>
              <a:rPr lang="en-CA" dirty="0"/>
              <a:t>March 4, 2024</a:t>
            </a:r>
          </a:p>
        </p:txBody>
      </p:sp>
    </p:spTree>
    <p:extLst>
      <p:ext uri="{BB962C8B-B14F-4D97-AF65-F5344CB8AC3E}">
        <p14:creationId xmlns:p14="http://schemas.microsoft.com/office/powerpoint/2010/main" val="2892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5E8A52D4-EDEF-6573-298D-37F357622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" y="1463202"/>
            <a:ext cx="12069082" cy="39315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C9EDE0-7C7C-7B87-2B29-979D3A24B32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Harmonic Function Fitting</a:t>
            </a:r>
          </a:p>
        </p:txBody>
      </p:sp>
    </p:spTree>
    <p:extLst>
      <p:ext uri="{BB962C8B-B14F-4D97-AF65-F5344CB8AC3E}">
        <p14:creationId xmlns:p14="http://schemas.microsoft.com/office/powerpoint/2010/main" val="17950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F48AA063-DF03-9383-BCF3-2BD68386D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1" y="1188720"/>
            <a:ext cx="11618259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4B4DE2-66CE-F605-1B7F-0AA23FE7D2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Replication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18540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EE60B-2841-0E60-2216-4A03134A4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types of energy&#10;&#10;Description automatically generated">
            <a:extLst>
              <a:ext uri="{FF2B5EF4-FFF2-40B4-BE49-F238E27FC236}">
                <a16:creationId xmlns:a16="http://schemas.microsoft.com/office/drawing/2014/main" id="{4818BC2E-3A1A-5FA0-4F7D-F7C60E190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" y="1188720"/>
            <a:ext cx="12069082" cy="50287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FAA6AE-8184-E2DC-C9D2-31BFD25911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Double Replication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0968D-D1CB-AAF5-62CE-B12C543A83D3}"/>
              </a:ext>
            </a:extLst>
          </p:cNvPr>
          <p:cNvSpPr txBox="1"/>
          <p:nvPr/>
        </p:nvSpPr>
        <p:spPr>
          <a:xfrm>
            <a:off x="3660077" y="6415410"/>
            <a:ext cx="48718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Imagery: UAF GI’s Poker Flat DASC. Flow data: ESA’s Swarm TII and AMISR’s PFISR.</a:t>
            </a:r>
          </a:p>
        </p:txBody>
      </p:sp>
    </p:spTree>
    <p:extLst>
      <p:ext uri="{BB962C8B-B14F-4D97-AF65-F5344CB8AC3E}">
        <p14:creationId xmlns:p14="http://schemas.microsoft.com/office/powerpoint/2010/main" val="1398550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 of a body&#10;&#10;Description automatically generated with medium confidence">
            <a:extLst>
              <a:ext uri="{FF2B5EF4-FFF2-40B4-BE49-F238E27FC236}">
                <a16:creationId xmlns:a16="http://schemas.microsoft.com/office/drawing/2014/main" id="{46E9DE57-B306-7AC0-8C9A-BD957B1EF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0"/>
            <a:ext cx="9906001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FE20F6-6DDE-ED4A-DC53-255A1BD003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GEMINI Results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0FFE9D-33CC-B487-85CF-91A8C2F1293D}"/>
              </a:ext>
            </a:extLst>
          </p:cNvPr>
          <p:cNvGrpSpPr/>
          <p:nvPr/>
        </p:nvGrpSpPr>
        <p:grpSpPr>
          <a:xfrm>
            <a:off x="552450" y="1581150"/>
            <a:ext cx="4214813" cy="2771775"/>
            <a:chOff x="552450" y="1581150"/>
            <a:chExt cx="4176713" cy="24050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770CDB-4B98-C726-266A-967AF4EA1095}"/>
                </a:ext>
              </a:extLst>
            </p:cNvPr>
            <p:cNvSpPr txBox="1"/>
            <p:nvPr/>
          </p:nvSpPr>
          <p:spPr>
            <a:xfrm>
              <a:off x="552450" y="1581150"/>
              <a:ext cx="1871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Stereotypical Pedersen closure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5C0E53-4A3E-FA47-D774-6FC008CC641C}"/>
                </a:ext>
              </a:extLst>
            </p:cNvPr>
            <p:cNvCxnSpPr>
              <a:cxnSpLocks/>
            </p:cNvCxnSpPr>
            <p:nvPr/>
          </p:nvCxnSpPr>
          <p:spPr>
            <a:xfrm>
              <a:off x="2341122" y="2141970"/>
              <a:ext cx="2388041" cy="184424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C3C063-396E-C48F-4E08-8489251ECDE1}"/>
              </a:ext>
            </a:extLst>
          </p:cNvPr>
          <p:cNvGrpSpPr/>
          <p:nvPr/>
        </p:nvGrpSpPr>
        <p:grpSpPr>
          <a:xfrm>
            <a:off x="4572000" y="200025"/>
            <a:ext cx="3176588" cy="1247775"/>
            <a:chOff x="4572000" y="200025"/>
            <a:chExt cx="3176588" cy="124777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A88251-3BEE-24F7-EFD2-BA7ADA66579C}"/>
                </a:ext>
              </a:extLst>
            </p:cNvPr>
            <p:cNvGrpSpPr/>
            <p:nvPr/>
          </p:nvGrpSpPr>
          <p:grpSpPr>
            <a:xfrm>
              <a:off x="4572000" y="200025"/>
              <a:ext cx="3176588" cy="1209675"/>
              <a:chOff x="552450" y="1581150"/>
              <a:chExt cx="4292554" cy="240506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5B258D-DE4E-FB57-EFFE-94189764E36C}"/>
                  </a:ext>
                </a:extLst>
              </p:cNvPr>
              <p:cNvSpPr txBox="1"/>
              <p:nvPr/>
            </p:nvSpPr>
            <p:spPr>
              <a:xfrm>
                <a:off x="552450" y="1581150"/>
                <a:ext cx="1871663" cy="7343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Split closure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C6635BE-E783-1ACB-415D-28C09A620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963" y="2176464"/>
                <a:ext cx="2478041" cy="18097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1302CA-19B8-E93B-196A-60F7E24932D0}"/>
                </a:ext>
              </a:extLst>
            </p:cNvPr>
            <p:cNvCxnSpPr>
              <a:cxnSpLocks/>
            </p:cNvCxnSpPr>
            <p:nvPr/>
          </p:nvCxnSpPr>
          <p:spPr>
            <a:xfrm>
              <a:off x="5829300" y="537550"/>
              <a:ext cx="338138" cy="9102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9B037D-CC0F-3B75-DE55-3E3D05477797}"/>
              </a:ext>
            </a:extLst>
          </p:cNvPr>
          <p:cNvGrpSpPr/>
          <p:nvPr/>
        </p:nvGrpSpPr>
        <p:grpSpPr>
          <a:xfrm>
            <a:off x="1647703" y="4901982"/>
            <a:ext cx="4924547" cy="1460123"/>
            <a:chOff x="552450" y="-309808"/>
            <a:chExt cx="4924547" cy="51435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11320A-4A1E-E6E9-0015-7ACCA493FF80}"/>
                </a:ext>
              </a:extLst>
            </p:cNvPr>
            <p:cNvSpPr txBox="1"/>
            <p:nvPr/>
          </p:nvSpPr>
          <p:spPr>
            <a:xfrm>
              <a:off x="552450" y="1581151"/>
              <a:ext cx="1871663" cy="3252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Diverging Hall current into Pedersen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41F7FF-1A1D-7E18-7AA5-1FE320B6F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963" y="-309808"/>
              <a:ext cx="3110034" cy="248627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E471F4-BCCB-A674-E7F7-BA0620B2CA76}"/>
              </a:ext>
            </a:extLst>
          </p:cNvPr>
          <p:cNvGrpSpPr/>
          <p:nvPr/>
        </p:nvGrpSpPr>
        <p:grpSpPr>
          <a:xfrm>
            <a:off x="7424738" y="349737"/>
            <a:ext cx="3394847" cy="2688738"/>
            <a:chOff x="-2163377" y="1581150"/>
            <a:chExt cx="4587490" cy="53457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F3440F-FE34-A1D3-543C-184F2C0318C8}"/>
                </a:ext>
              </a:extLst>
            </p:cNvPr>
            <p:cNvSpPr txBox="1"/>
            <p:nvPr/>
          </p:nvSpPr>
          <p:spPr>
            <a:xfrm>
              <a:off x="552450" y="1581150"/>
              <a:ext cx="1871663" cy="7343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Hall detour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98EC3D7-C9F0-F13C-0ECD-6D8B189BD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163377" y="2315452"/>
              <a:ext cx="2818798" cy="46114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7DF84F-FC87-6248-2CD6-102422E1D69D}"/>
              </a:ext>
            </a:extLst>
          </p:cNvPr>
          <p:cNvGrpSpPr/>
          <p:nvPr/>
        </p:nvGrpSpPr>
        <p:grpSpPr>
          <a:xfrm>
            <a:off x="9060534" y="4276725"/>
            <a:ext cx="1941544" cy="2032609"/>
            <a:chOff x="552450" y="-1773641"/>
            <a:chExt cx="3110032" cy="49189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FFE3D-EBB5-4776-B95C-525B091F61AB}"/>
                    </a:ext>
                  </a:extLst>
                </p:cNvPr>
                <p:cNvSpPr txBox="1"/>
                <p:nvPr/>
              </p:nvSpPr>
              <p:spPr>
                <a:xfrm>
                  <a:off x="552450" y="1581151"/>
                  <a:ext cx="3110032" cy="1564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r>
                    <a:rPr lang="en-US" b="1" dirty="0">
                      <a:solidFill>
                        <a:schemeClr val="accent2"/>
                      </a:solidFill>
                    </a:rPr>
                    <a:t> void pulls flux tube up</a:t>
                  </a: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FFE3D-EBB5-4776-B95C-525B091F61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50" y="1581151"/>
                  <a:ext cx="3110032" cy="1564121"/>
                </a:xfrm>
                <a:prstGeom prst="rect">
                  <a:avLst/>
                </a:prstGeom>
                <a:blipFill>
                  <a:blip r:embed="rId3"/>
                  <a:stretch>
                    <a:fillRect t="-5660" r="-1254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F6B1EF-0684-CE42-D2A0-694BAA522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7466" y="-1773641"/>
              <a:ext cx="0" cy="335479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01C16BB6-26DD-CC1D-09EC-C43BB44775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623" y="3149002"/>
                <a:ext cx="2086096" cy="1942111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100" dirty="0"/>
                  <a:t>Current flux tubes: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CA" dirty="0"/>
                  <a:t>Streamlines tangent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CA" b="1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01C16BB6-26DD-CC1D-09EC-C43BB447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3" y="3149002"/>
                <a:ext cx="2086096" cy="1942111"/>
              </a:xfrm>
              <a:prstGeom prst="rect">
                <a:avLst/>
              </a:prstGeom>
              <a:blipFill>
                <a:blip r:embed="rId4"/>
                <a:stretch>
                  <a:fillRect l="-6433" t="-9119" r="-4386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42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A0175809-A594-02E1-C13C-630F99ED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09" y="1188720"/>
            <a:ext cx="10345782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802D859-3E01-AD70-E0CE-BB87BB5ADF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GEMINI Results: Current Continuity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459D8B-8786-9078-1345-5598B4932B58}"/>
              </a:ext>
            </a:extLst>
          </p:cNvPr>
          <p:cNvGrpSpPr/>
          <p:nvPr/>
        </p:nvGrpSpPr>
        <p:grpSpPr>
          <a:xfrm>
            <a:off x="5844540" y="565249"/>
            <a:ext cx="6217920" cy="3206651"/>
            <a:chOff x="874341" y="322361"/>
            <a:chExt cx="6437049" cy="32561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DFD731-F780-6A12-5A7A-424D62522E7A}"/>
                </a:ext>
              </a:extLst>
            </p:cNvPr>
            <p:cNvGrpSpPr/>
            <p:nvPr/>
          </p:nvGrpSpPr>
          <p:grpSpPr>
            <a:xfrm>
              <a:off x="4684506" y="322361"/>
              <a:ext cx="2626884" cy="3143984"/>
              <a:chOff x="704480" y="1824377"/>
              <a:chExt cx="3549735" cy="625083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2F1B10-9EE0-7015-CFEF-99CCEB1081B0}"/>
                  </a:ext>
                </a:extLst>
              </p:cNvPr>
              <p:cNvSpPr txBox="1"/>
              <p:nvPr/>
            </p:nvSpPr>
            <p:spPr>
              <a:xfrm>
                <a:off x="1262942" y="1824377"/>
                <a:ext cx="2991273" cy="12850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Secondary boundary permeates through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FB738BB-4AB9-C9C7-1B7E-652ADF760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480" y="3135706"/>
                <a:ext cx="2054099" cy="49395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0BA37C0-DF55-D605-32DF-FD308D18B15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874341" y="968691"/>
              <a:ext cx="5330244" cy="26098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2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6765-DA4A-97AB-103F-38EBA324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 from last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78C93-FC14-60B5-D54A-5A98EE67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Before Aug 2023</a:t>
            </a:r>
          </a:p>
          <a:p>
            <a:pPr lvl="1"/>
            <a:r>
              <a:rPr lang="en-CA" dirty="0"/>
              <a:t>Add low energy tail to acc. Maxwellian through Evans (1974) or Meier (1989)</a:t>
            </a:r>
          </a:p>
          <a:p>
            <a:pPr lvl="1"/>
            <a:r>
              <a:rPr lang="en-CA" dirty="0"/>
              <a:t>Push request new GEMINI code snippets to public</a:t>
            </a:r>
          </a:p>
          <a:p>
            <a:pPr lvl="1"/>
            <a:r>
              <a:rPr lang="en-CA" dirty="0"/>
              <a:t>Write paper on 3D morphology findings</a:t>
            </a:r>
          </a:p>
          <a:p>
            <a:r>
              <a:rPr lang="en-CA" dirty="0"/>
              <a:t>Aug 2023 – Aug 2024</a:t>
            </a:r>
          </a:p>
          <a:p>
            <a:pPr lvl="1"/>
            <a:r>
              <a:rPr lang="en-CA" dirty="0"/>
              <a:t>Run ~1000 of GEMINI runs (10 categories x 10 parameters/category x 10 values per parameter)</a:t>
            </a:r>
          </a:p>
          <a:p>
            <a:pPr lvl="1"/>
            <a:r>
              <a:rPr lang="en-CA" dirty="0"/>
              <a:t>Further develop tools for analyzing morphological parameters</a:t>
            </a:r>
          </a:p>
          <a:p>
            <a:pPr lvl="1"/>
            <a:r>
              <a:rPr lang="en-CA" dirty="0"/>
              <a:t>Submit a paper on findings</a:t>
            </a:r>
          </a:p>
          <a:p>
            <a:r>
              <a:rPr lang="en-CA" dirty="0"/>
              <a:t>Aug 2024 – Aug 2025</a:t>
            </a:r>
          </a:p>
          <a:p>
            <a:pPr lvl="1"/>
            <a:r>
              <a:rPr lang="en-CA" dirty="0"/>
              <a:t>Gather and setup GEMINI to run with data drivers (DASC + rockets + SWARM)</a:t>
            </a:r>
          </a:p>
          <a:p>
            <a:pPr lvl="1"/>
            <a:r>
              <a:rPr lang="en-CA" dirty="0"/>
              <a:t>Submit a paper on findings</a:t>
            </a:r>
          </a:p>
          <a:p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277944-47A5-C9A0-C422-DC38B39C72B2}"/>
                  </a:ext>
                </a:extLst>
              </p14:cNvPr>
              <p14:cNvContentPartPr/>
              <p14:nvPr/>
            </p14:nvContentPartPr>
            <p14:xfrm>
              <a:off x="1647434" y="5489615"/>
              <a:ext cx="8737560" cy="91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2277944-47A5-C9A0-C422-DC38B39C72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5434" y="5345615"/>
                <a:ext cx="888120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D161F13-13B8-AC08-9FC9-51A4C3E8D03E}"/>
                  </a:ext>
                </a:extLst>
              </p14:cNvPr>
              <p14:cNvContentPartPr/>
              <p14:nvPr/>
            </p14:nvContentPartPr>
            <p14:xfrm>
              <a:off x="1635554" y="5840975"/>
              <a:ext cx="3102840" cy="67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D161F13-13B8-AC08-9FC9-51A4C3E8D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3554" y="5696975"/>
                <a:ext cx="324648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000CD1-A2A9-7DE0-1E6B-F8FB81B4FE24}"/>
                  </a:ext>
                </a:extLst>
              </p14:cNvPr>
              <p14:cNvContentPartPr/>
              <p14:nvPr/>
            </p14:nvContentPartPr>
            <p14:xfrm>
              <a:off x="1682714" y="2340695"/>
              <a:ext cx="8707680" cy="75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000CD1-A2A9-7DE0-1E6B-F8FB81B4FE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1074" y="2196695"/>
                <a:ext cx="8851320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791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DDFAC-4703-E7CF-94AE-67CD4082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0B87-C19E-3F97-981A-DCA50D81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Remaining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B37AD-9A3C-71C5-58EE-EC9141F0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Submit </a:t>
            </a:r>
            <a:r>
              <a:rPr lang="en-CA" b="1" dirty="0">
                <a:solidFill>
                  <a:schemeClr val="accent6"/>
                </a:solidFill>
              </a:rPr>
              <a:t>paper 1</a:t>
            </a:r>
            <a:r>
              <a:rPr lang="en-CA" dirty="0"/>
              <a:t>.</a:t>
            </a:r>
          </a:p>
          <a:p>
            <a:r>
              <a:rPr lang="en-CA" dirty="0"/>
              <a:t>Set up to run simulations on HEC </a:t>
            </a:r>
            <a:r>
              <a:rPr lang="en-CA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resolve resolution issues</a:t>
            </a:r>
            <a:r>
              <a:rPr lang="en-CA" dirty="0"/>
              <a:t>.</a:t>
            </a:r>
          </a:p>
          <a:p>
            <a:r>
              <a:rPr lang="en-CA" dirty="0"/>
              <a:t>Submit </a:t>
            </a:r>
            <a:r>
              <a:rPr lang="en-CA" b="1" dirty="0">
                <a:solidFill>
                  <a:schemeClr val="accent2"/>
                </a:solidFill>
              </a:rPr>
              <a:t>paper 2</a:t>
            </a:r>
            <a:r>
              <a:rPr lang="en-CA" dirty="0"/>
              <a:t> on 3D morphology findings from select simulations (sensitivity study).</a:t>
            </a:r>
          </a:p>
          <a:p>
            <a:r>
              <a:rPr lang="en-CA" dirty="0"/>
              <a:t>Push request new GEMINI code snippets to public</a:t>
            </a:r>
          </a:p>
          <a:p>
            <a:r>
              <a:rPr lang="en-CA" dirty="0"/>
              <a:t>Run ~1000 of GEMINI runs (10 categories x 10 parameters/category x 10 values per parameter) based on paper 2 findings.</a:t>
            </a:r>
          </a:p>
          <a:p>
            <a:r>
              <a:rPr lang="en-CA" dirty="0"/>
              <a:t>Further develop tools for analyzing current flux tube morphological parameters.</a:t>
            </a:r>
          </a:p>
          <a:p>
            <a:r>
              <a:rPr lang="en-CA" dirty="0"/>
              <a:t>Submit </a:t>
            </a:r>
            <a:r>
              <a:rPr lang="en-CA" b="1" dirty="0">
                <a:solidFill>
                  <a:schemeClr val="accent1"/>
                </a:solidFill>
              </a:rPr>
              <a:t>paper 3</a:t>
            </a:r>
            <a:r>
              <a:rPr lang="en-CA" dirty="0"/>
              <a:t> on input parameters vs. morphological parameters + data driven vs. data inspired current continuity.</a:t>
            </a:r>
          </a:p>
          <a:p>
            <a:r>
              <a:rPr lang="en-CA" dirty="0"/>
              <a:t>Submit dissertation between December 2024 and May 2025.</a:t>
            </a:r>
          </a:p>
        </p:txBody>
      </p:sp>
    </p:spTree>
    <p:extLst>
      <p:ext uri="{BB962C8B-B14F-4D97-AF65-F5344CB8AC3E}">
        <p14:creationId xmlns:p14="http://schemas.microsoft.com/office/powerpoint/2010/main" val="22371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17DE-FD81-A584-D3AA-E4BE199A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F5BE5-DD1A-E5BE-57DF-0949C01C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u="none" strike="noStrike" baseline="0" dirty="0">
                <a:latin typeface="LMRoman10-Regular-Identity-H"/>
              </a:rPr>
              <a:t>The scope of this work will address the </a:t>
            </a:r>
            <a:r>
              <a:rPr lang="en-US" sz="2800" b="1" i="0" u="none" strike="noStrike" baseline="0" dirty="0">
                <a:solidFill>
                  <a:srgbClr val="0070C0"/>
                </a:solidFill>
                <a:latin typeface="LMRoman10-Regular-Identity-H"/>
              </a:rPr>
              <a:t>incomplete description</a:t>
            </a:r>
            <a:r>
              <a:rPr lang="en-US" sz="2800" b="1" i="0" u="none" strike="noStrike" baseline="0" dirty="0"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of </a:t>
            </a:r>
            <a:r>
              <a:rPr lang="en-US" sz="2800" b="1" i="0" u="none" strike="noStrike" baseline="0" dirty="0">
                <a:solidFill>
                  <a:srgbClr val="0070C0"/>
                </a:solidFill>
                <a:latin typeface="LMRoman10-Regular-Identity-H"/>
              </a:rPr>
              <a:t>auroral arcs </a:t>
            </a:r>
            <a:r>
              <a:rPr lang="en-US" sz="2800" b="0" i="0" u="none" strike="noStrike" baseline="0" dirty="0">
                <a:latin typeface="LMRoman10-Regular-Identity-H"/>
              </a:rPr>
              <a:t>that stray from their basic, sheet-like morphology. The aim is to find </a:t>
            </a:r>
            <a:r>
              <a:rPr lang="en-US" sz="28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LMRoman10-Regular-Identity-H"/>
              </a:rPr>
              <a:t>physical, self-consistent solutions</a:t>
            </a:r>
            <a:r>
              <a:rPr lang="en-US" sz="28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to the ionospheric </a:t>
            </a:r>
            <a:r>
              <a:rPr lang="en-US" sz="28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LMRoman10-Regular-Identity-H"/>
              </a:rPr>
              <a:t>current continuity</a:t>
            </a:r>
            <a:r>
              <a:rPr lang="en-US" sz="2800" b="0" i="0" u="none" strike="noStrike" baseline="0" dirty="0">
                <a:latin typeface="LMRoman10-Regular-Identity-H"/>
              </a:rPr>
              <a:t> equation using state-of-the-art ionospheric </a:t>
            </a:r>
            <a:r>
              <a:rPr lang="en-US" sz="28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3D</a:t>
            </a:r>
            <a:r>
              <a:rPr lang="en-US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modelling</a:t>
            </a:r>
            <a:r>
              <a:rPr lang="en-US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to provide insight into the role the ionosphere plays in MI coupling for </a:t>
            </a:r>
            <a:r>
              <a:rPr lang="en-US" sz="2800" b="1" i="0" u="none" strike="noStrike" baseline="0" dirty="0">
                <a:solidFill>
                  <a:schemeClr val="accent4">
                    <a:lumMod val="75000"/>
                  </a:schemeClr>
                </a:solidFill>
                <a:latin typeface="LMRoman10-Regular-Identity-H"/>
              </a:rPr>
              <a:t>less idealized auroral</a:t>
            </a:r>
            <a:r>
              <a:rPr lang="en-US" sz="28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events. In particular, knowing the portions of FAC closed by Pedersen </a:t>
            </a:r>
            <a:r>
              <a:rPr lang="en-US" dirty="0">
                <a:latin typeface="LMRoman10-Regular-Identity-H"/>
              </a:rPr>
              <a:t>currents, which </a:t>
            </a:r>
            <a:r>
              <a:rPr lang="en-US" sz="2800" b="0" i="0" u="none" strike="noStrike" baseline="0" dirty="0">
                <a:latin typeface="LMRoman10-Regular-Identity-H"/>
              </a:rPr>
              <a:t>produce collisional Joule heating, versus Hall currents, which are non-dissipative, gives insight into the </a:t>
            </a:r>
            <a:r>
              <a:rPr lang="en-US" dirty="0">
                <a:latin typeface="LMRoman10-Regular-Identity-H"/>
              </a:rPr>
              <a:t>extent to which the </a:t>
            </a:r>
            <a:r>
              <a:rPr lang="en-US" sz="2800" b="0" i="0" u="none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LMRoman10-Regular-Identity-H"/>
              </a:rPr>
              <a:t>ionosphere acts as a load to a magnetospheric generator</a:t>
            </a:r>
            <a:r>
              <a:rPr lang="en-US" dirty="0">
                <a:latin typeface="LMRoman10-Regular-Identity-H"/>
              </a:rPr>
              <a:t> auroral ionosphere plays a non-passive role in this coupling.</a:t>
            </a:r>
            <a:endParaRPr lang="en-CA" dirty="0">
              <a:latin typeface="LMRoman10-Regular-Identity-H"/>
            </a:endParaRPr>
          </a:p>
        </p:txBody>
      </p:sp>
    </p:spTree>
    <p:extLst>
      <p:ext uri="{BB962C8B-B14F-4D97-AF65-F5344CB8AC3E}">
        <p14:creationId xmlns:p14="http://schemas.microsoft.com/office/powerpoint/2010/main" val="157258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B5DA-B58E-FAC8-75EA-01A257AC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Questions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C3A2F-2291-D509-E63B-6CA2E81E4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SQ 1</a:t>
            </a:r>
            <a:r>
              <a:rPr lang="en-US" dirty="0"/>
              <a:t>: What self-consistency constraints exist in creating a geophysically coherent set of F-region quasistatic auroral system drivers?</a:t>
            </a:r>
          </a:p>
          <a:p>
            <a:r>
              <a:rPr lang="en-US" b="1" dirty="0"/>
              <a:t>SQ 2</a:t>
            </a:r>
            <a:r>
              <a:rPr lang="en-US" dirty="0"/>
              <a:t>: What understanding of auroral system science can be gained by investigating the 3D morphology of ionospheric current closure?</a:t>
            </a:r>
          </a:p>
          <a:p>
            <a:r>
              <a:rPr lang="en-US" b="1" dirty="0"/>
              <a:t>SQ 3</a:t>
            </a:r>
            <a:r>
              <a:rPr lang="en-US" dirty="0"/>
              <a:t>: What degree of along-arc structure significantly breaks the sheetlike discrete auroral model and what auroral features are most sensitive to this structure?</a:t>
            </a:r>
          </a:p>
          <a:p>
            <a:r>
              <a:rPr lang="en-US" b="1" dirty="0"/>
              <a:t>SO 1</a:t>
            </a:r>
            <a:r>
              <a:rPr lang="en-US" dirty="0"/>
              <a:t>: Develop a public catalog of theoretical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and data driven</a:t>
            </a:r>
            <a:r>
              <a:rPr lang="en-US" dirty="0"/>
              <a:t> 3D auroral arc system simulations that illustrate non-idealized, non-sheetlike morphologies.</a:t>
            </a:r>
          </a:p>
          <a:p>
            <a:r>
              <a:rPr lang="en-US" b="1" dirty="0"/>
              <a:t>SO 2</a:t>
            </a:r>
            <a:r>
              <a:rPr lang="en-US" dirty="0"/>
              <a:t>: Develop infrastructure to systematically drive and query the GEMINI ionospheric model such that the catalog can be easily expanded upon.</a:t>
            </a:r>
          </a:p>
        </p:txBody>
      </p:sp>
    </p:spTree>
    <p:extLst>
      <p:ext uri="{BB962C8B-B14F-4D97-AF65-F5344CB8AC3E}">
        <p14:creationId xmlns:p14="http://schemas.microsoft.com/office/powerpoint/2010/main" val="207872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6765-DA4A-97AB-103F-38EBA324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Progress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78C93-FC14-60B5-D54A-5A98EE67E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5257800" cy="4351338"/>
              </a:xfrm>
            </p:spPr>
            <p:txBody>
              <a:bodyPr>
                <a:noAutofit/>
              </a:bodyPr>
              <a:lstStyle/>
              <a:p>
                <a:r>
                  <a:rPr lang="en-CA" sz="1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Mar 2023</a:t>
                </a:r>
                <a:r>
                  <a:rPr lang="en-CA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Implemented Fang et al. (2010) methods into GEMINI for use of user specified dif. num. flux as opposed to simple Maxwellian </a:t>
                </a:r>
                <a:r>
                  <a:rPr lang="en-CA" sz="1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precip</a:t>
                </a:r>
                <a:r>
                  <a:rPr lang="en-CA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r>
                  <a:rPr lang="en-CA" sz="1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Apr</a:t>
                </a:r>
                <a:r>
                  <a:rPr lang="en-CA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Derived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d>
                      <m:dPr>
                        <m:ctrlPr>
                          <a:rPr lang="en-CA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m:rPr>
                        <m:sty m:val="p"/>
                      </m:rPr>
                      <a:rPr lang="en-CA" sz="1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CA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for accelerated bi-Maxwellian + Improved parser code for Apophis rocket</a:t>
                </a:r>
              </a:p>
              <a:p>
                <a:r>
                  <a:rPr lang="en-CA" sz="1800" b="1" dirty="0"/>
                  <a:t>May</a:t>
                </a:r>
                <a:r>
                  <a:rPr lang="en-CA" sz="1800" dirty="0"/>
                  <a:t>: Implemented new accelerated Maxwellian distribution into GEMINI source code. P76 work.</a:t>
                </a:r>
              </a:p>
              <a:p>
                <a:r>
                  <a:rPr lang="en-CA" sz="1800" b="1" dirty="0"/>
                  <a:t>Jun</a:t>
                </a:r>
                <a:r>
                  <a:rPr lang="en-CA" sz="1800" dirty="0"/>
                  <a:t>: Presented CEDAR poster on defining electron prec. APEP bob building and testing. P76 work.</a:t>
                </a:r>
              </a:p>
              <a:p>
                <a:r>
                  <a:rPr lang="en-CA" sz="1800" b="1" dirty="0"/>
                  <a:t>Jul</a:t>
                </a:r>
                <a:r>
                  <a:rPr lang="en-CA" sz="1800" dirty="0"/>
                  <a:t>: J. </a:t>
                </a:r>
                <a:r>
                  <a:rPr lang="en-CA" sz="1800" dirty="0" err="1"/>
                  <a:t>Dombeck</a:t>
                </a:r>
                <a:r>
                  <a:rPr lang="en-CA" sz="1800" dirty="0"/>
                  <a:t> conversation re. FAST data for typical electron spectra. Bob parser “##” fix. Integration instructions for WFF. AGU Abstract.</a:t>
                </a:r>
              </a:p>
              <a:p>
                <a:r>
                  <a:rPr lang="en-CA" sz="1800" b="1" dirty="0"/>
                  <a:t>Aug</a:t>
                </a:r>
                <a:r>
                  <a:rPr lang="en-CA" sz="1800" dirty="0"/>
                  <a:t>: Received FINESST grant. 2-week vacation.</a:t>
                </a:r>
              </a:p>
              <a:p>
                <a:r>
                  <a:rPr lang="en-CA" sz="1800" b="1" dirty="0"/>
                  <a:t>Sep</a:t>
                </a:r>
                <a:r>
                  <a:rPr lang="en-CA" sz="1800" dirty="0"/>
                  <a:t>: Electrojet Zeeman Imaging Explorer (EZIE) talk on using Hall current data to validate GEMINI runs.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78C93-FC14-60B5-D54A-5A98EE67E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5257800" cy="4351338"/>
              </a:xfrm>
              <a:blipFill>
                <a:blip r:embed="rId2"/>
                <a:stretch>
                  <a:fillRect l="-812" t="-1261" r="-1624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83C106-D536-FF9A-F233-6025956A9AE1}"/>
              </a:ext>
            </a:extLst>
          </p:cNvPr>
          <p:cNvSpPr txBox="1">
            <a:spLocks/>
          </p:cNvSpPr>
          <p:nvPr/>
        </p:nvSpPr>
        <p:spPr>
          <a:xfrm>
            <a:off x="6096000" y="155448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/>
              <a:t>Oct</a:t>
            </a:r>
            <a:r>
              <a:rPr lang="en-CA" sz="1800" dirty="0"/>
              <a:t>: Started paper 1 on “reconstruction” (ARCS formalization) and “replication” for data driven catalog runs. Finding div-free flow = hard.</a:t>
            </a:r>
          </a:p>
          <a:p>
            <a:r>
              <a:rPr lang="en-CA" sz="1800" b="1" dirty="0"/>
              <a:t>Nov</a:t>
            </a:r>
            <a:r>
              <a:rPr lang="en-CA" sz="1800" dirty="0"/>
              <a:t>: Automated use of GEMINI w/ </a:t>
            </a:r>
            <a:r>
              <a:rPr lang="en-CA" sz="1800" dirty="0" err="1"/>
              <a:t>Slurm</a:t>
            </a:r>
            <a:r>
              <a:rPr lang="en-CA" sz="1800" dirty="0"/>
              <a:t> for cluster computing. Organized MATLAB functions in prep. for public use. Helped fix GEMINI boundary issues.</a:t>
            </a:r>
          </a:p>
          <a:p>
            <a:r>
              <a:rPr lang="en-CA" sz="1800" b="1" dirty="0"/>
              <a:t>Dec</a:t>
            </a:r>
            <a:r>
              <a:rPr lang="en-CA" sz="1800" dirty="0"/>
              <a:t>: Presented AGU poster on how to drive GEMINI with data using the “replication” technique.</a:t>
            </a:r>
          </a:p>
          <a:p>
            <a:r>
              <a:rPr lang="en-CA" sz="1800" b="1" dirty="0"/>
              <a:t>Jan 2024</a:t>
            </a:r>
            <a:r>
              <a:rPr lang="en-CA" sz="1800" dirty="0"/>
              <a:t>: Got a cold. APEP 2 bob building. Lots of paper writing + figure making + code fixing. Running into flux conservation issues.</a:t>
            </a:r>
          </a:p>
          <a:p>
            <a:r>
              <a:rPr lang="en-CA" sz="1800" b="1" dirty="0"/>
              <a:t>Feb</a:t>
            </a:r>
            <a:r>
              <a:rPr lang="en-CA" sz="1800" dirty="0"/>
              <a:t>: Got another cold. Almost finished paper 1 draft. First PFISR + Swarm replication done. First run done on HEC.</a:t>
            </a:r>
          </a:p>
          <a:p>
            <a:r>
              <a:rPr lang="en-CA" sz="1800" b="1" dirty="0"/>
              <a:t>Winter term</a:t>
            </a:r>
            <a:r>
              <a:rPr lang="en-CA" sz="1800" dirty="0"/>
              <a:t>: Mentoring Giselle Wu (‘27) to take over certain aspects of GEMINI at Dartmouth.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68175E6-7370-82E0-C2B3-931A8DCCB8D4}"/>
                  </a:ext>
                </a:extLst>
              </p14:cNvPr>
              <p14:cNvContentPartPr/>
              <p14:nvPr/>
            </p14:nvContentPartPr>
            <p14:xfrm>
              <a:off x="8229337" y="1942629"/>
              <a:ext cx="1074600" cy="10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68175E6-7370-82E0-C2B3-931A8DCCB8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5697" y="1834989"/>
                <a:ext cx="1182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EC0C0FA-D2F4-09DE-6B36-6EED363C3ABA}"/>
                  </a:ext>
                </a:extLst>
              </p14:cNvPr>
              <p14:cNvContentPartPr/>
              <p14:nvPr/>
            </p14:nvContentPartPr>
            <p14:xfrm>
              <a:off x="6867097" y="4552241"/>
              <a:ext cx="2234880" cy="43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EC0C0FA-D2F4-09DE-6B36-6EED363C3A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3457" y="4444601"/>
                <a:ext cx="23425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90BA6C2-700E-07CE-D15E-54B880F02FDE}"/>
                  </a:ext>
                </a:extLst>
              </p14:cNvPr>
              <p14:cNvContentPartPr/>
              <p14:nvPr/>
            </p14:nvContentPartPr>
            <p14:xfrm>
              <a:off x="6967026" y="5148180"/>
              <a:ext cx="2851920" cy="62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90BA6C2-700E-07CE-D15E-54B880F02F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13026" y="5040540"/>
                <a:ext cx="29595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EB68C1F-392B-7EF5-A352-55CD96518E63}"/>
                  </a:ext>
                </a:extLst>
              </p14:cNvPr>
              <p14:cNvContentPartPr/>
              <p14:nvPr/>
            </p14:nvContentPartPr>
            <p14:xfrm>
              <a:off x="8693169" y="1695226"/>
              <a:ext cx="1483560" cy="10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EB68C1F-392B-7EF5-A352-55CD96518E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39529" y="1587226"/>
                <a:ext cx="1591200" cy="2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12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ADC8-0752-452C-E051-5D8495EF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AB72F-D111-6CF0-CF59-060CED295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a catalog of data driven runs, we need ability to so.</a:t>
            </a:r>
          </a:p>
          <a:p>
            <a:r>
              <a:rPr lang="en-US" dirty="0"/>
              <a:t>Methods for creating electrostatic, continuous, 2D, topside F-region plasma flow maps:</a:t>
            </a:r>
          </a:p>
          <a:p>
            <a:pPr lvl="1"/>
            <a:r>
              <a:rPr lang="en-US" dirty="0"/>
              <a:t>“Reconstruction” for 2D distributed “</a:t>
            </a:r>
            <a:r>
              <a:rPr lang="en-US" dirty="0" err="1"/>
              <a:t>CubeSwarm</a:t>
            </a:r>
            <a:r>
              <a:rPr lang="en-US" dirty="0"/>
              <a:t>” of plasma flow data (ARCS).</a:t>
            </a:r>
          </a:p>
          <a:p>
            <a:pPr lvl="1"/>
            <a:r>
              <a:rPr lang="en-US" dirty="0"/>
              <a:t>“Replication” for one or more tracks of 1D plasma flow data (Isinglass, Swarm, PFISR, GNEISS).</a:t>
            </a:r>
          </a:p>
          <a:p>
            <a:r>
              <a:rPr lang="en-US" dirty="0"/>
              <a:t>Both in conjunction with multi-spectral, all-sky imagery (DASC).</a:t>
            </a:r>
          </a:p>
        </p:txBody>
      </p:sp>
    </p:spTree>
    <p:extLst>
      <p:ext uri="{BB962C8B-B14F-4D97-AF65-F5344CB8AC3E}">
        <p14:creationId xmlns:p14="http://schemas.microsoft.com/office/powerpoint/2010/main" val="390584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different shapes and colors&#10;&#10;Description automatically generated">
            <a:extLst>
              <a:ext uri="{FF2B5EF4-FFF2-40B4-BE49-F238E27FC236}">
                <a16:creationId xmlns:a16="http://schemas.microsoft.com/office/drawing/2014/main" id="{08BA69B5-4A16-CE80-2B93-A90EB1FE7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"/>
            <a:ext cx="7283669" cy="6400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8E61E9-7318-89FE-1A84-65D16137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B4126-BF6E-E8A8-4276-D413513B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657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Reconstruction example uses virtual ARCS spacecraft scraping flow data from an Observing System Simulation Experiment (OSSE).</a:t>
            </a:r>
          </a:p>
          <a:p>
            <a:r>
              <a:rPr lang="en-US" dirty="0"/>
              <a:t>Replication example uses Isinglass data with Poker Flat DASC imagery.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321269-5970-FEC6-638C-94FE2B3A9F42}"/>
              </a:ext>
            </a:extLst>
          </p:cNvPr>
          <p:cNvSpPr txBox="1"/>
          <p:nvPr/>
        </p:nvSpPr>
        <p:spPr>
          <a:xfrm>
            <a:off x="8008620" y="6607974"/>
            <a:ext cx="4112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Imagery: UAF GI’s Poker Flat DASC. Flow data: Isinglass (P.I. K. Lynch)</a:t>
            </a:r>
          </a:p>
        </p:txBody>
      </p:sp>
    </p:spTree>
    <p:extLst>
      <p:ext uri="{BB962C8B-B14F-4D97-AF65-F5344CB8AC3E}">
        <p14:creationId xmlns:p14="http://schemas.microsoft.com/office/powerpoint/2010/main" val="368618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different colored lines&#10;&#10;Description automatically generated">
            <a:extLst>
              <a:ext uri="{FF2B5EF4-FFF2-40B4-BE49-F238E27FC236}">
                <a16:creationId xmlns:a16="http://schemas.microsoft.com/office/drawing/2014/main" id="{CE306A92-7051-123B-4CC1-4DB964A2F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" y="1188720"/>
            <a:ext cx="12069082" cy="54859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8D6D8E-1825-6F39-8ED0-B68D46C2370A}"/>
              </a:ext>
            </a:extLst>
          </p:cNvPr>
          <p:cNvSpPr txBox="1">
            <a:spLocks/>
          </p:cNvSpPr>
          <p:nvPr/>
        </p:nvSpPr>
        <p:spPr>
          <a:xfrm>
            <a:off x="841248" y="36576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Reconstruction results</a:t>
            </a:r>
          </a:p>
        </p:txBody>
      </p:sp>
    </p:spTree>
    <p:extLst>
      <p:ext uri="{BB962C8B-B14F-4D97-AF65-F5344CB8AC3E}">
        <p14:creationId xmlns:p14="http://schemas.microsoft.com/office/powerpoint/2010/main" val="3159398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85D816-F3D4-CA0D-35C8-2A8CA9AD1416}"/>
              </a:ext>
            </a:extLst>
          </p:cNvPr>
          <p:cNvGrpSpPr>
            <a:grpSpLocks noChangeAspect="1"/>
          </p:cNvGrpSpPr>
          <p:nvPr/>
        </p:nvGrpSpPr>
        <p:grpSpPr>
          <a:xfrm>
            <a:off x="1498293" y="1188720"/>
            <a:ext cx="9195415" cy="5486400"/>
            <a:chOff x="838200" y="0"/>
            <a:chExt cx="10515600" cy="6274082"/>
          </a:xfrm>
        </p:grpSpPr>
        <p:pic>
          <p:nvPicPr>
            <p:cNvPr id="5" name="Picture 4" descr="A close-up of a graph&#10;&#10;Description automatically generated">
              <a:extLst>
                <a:ext uri="{FF2B5EF4-FFF2-40B4-BE49-F238E27FC236}">
                  <a16:creationId xmlns:a16="http://schemas.microsoft.com/office/drawing/2014/main" id="{F84A498C-6B5B-14EA-3742-AE69C58A5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0"/>
              <a:ext cx="10515600" cy="3823854"/>
            </a:xfrm>
            <a:prstGeom prst="rect">
              <a:avLst/>
            </a:prstGeom>
          </p:spPr>
        </p:pic>
        <p:pic>
          <p:nvPicPr>
            <p:cNvPr id="7" name="Picture 6" descr="A close-up of a grid&#10;&#10;Description automatically generated">
              <a:extLst>
                <a:ext uri="{FF2B5EF4-FFF2-40B4-BE49-F238E27FC236}">
                  <a16:creationId xmlns:a16="http://schemas.microsoft.com/office/drawing/2014/main" id="{B050ED1C-CD30-20CD-80F8-7629A8A36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326527"/>
              <a:ext cx="10515600" cy="2947555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51E1394-701A-6D91-A314-7D1DAE45E2E0}"/>
              </a:ext>
            </a:extLst>
          </p:cNvPr>
          <p:cNvSpPr txBox="1">
            <a:spLocks/>
          </p:cNvSpPr>
          <p:nvPr/>
        </p:nvSpPr>
        <p:spPr>
          <a:xfrm>
            <a:off x="841248" y="36576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Replication &amp; Defining Arc Boundaries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35A480-35D0-0AD5-71AB-FEC0F565E000}"/>
              </a:ext>
            </a:extLst>
          </p:cNvPr>
          <p:cNvGrpSpPr/>
          <p:nvPr/>
        </p:nvGrpSpPr>
        <p:grpSpPr>
          <a:xfrm>
            <a:off x="145832" y="1746482"/>
            <a:ext cx="2388475" cy="1477990"/>
            <a:chOff x="145832" y="1746482"/>
            <a:chExt cx="2388475" cy="14779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9CD825-6944-E151-7E7B-4820CBFAAA00}"/>
                </a:ext>
              </a:extLst>
            </p:cNvPr>
            <p:cNvSpPr txBox="1"/>
            <p:nvPr/>
          </p:nvSpPr>
          <p:spPr>
            <a:xfrm>
              <a:off x="145832" y="1746482"/>
              <a:ext cx="1840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Energy flux largest gradients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4DA1990-F865-C79D-6FD1-B7CCC8AC4AA3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0" y="2349062"/>
              <a:ext cx="705507" cy="8754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F906DB-1EDE-B34C-8D90-F9451539BFB5}"/>
              </a:ext>
            </a:extLst>
          </p:cNvPr>
          <p:cNvGrpSpPr/>
          <p:nvPr/>
        </p:nvGrpSpPr>
        <p:grpSpPr>
          <a:xfrm>
            <a:off x="303397" y="2707728"/>
            <a:ext cx="2389790" cy="1506777"/>
            <a:chOff x="145832" y="1217913"/>
            <a:chExt cx="2497668" cy="14518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D41AD3-DACC-AB48-732A-D5BF05A269A3}"/>
                </a:ext>
              </a:extLst>
            </p:cNvPr>
            <p:cNvSpPr txBox="1"/>
            <p:nvPr/>
          </p:nvSpPr>
          <p:spPr>
            <a:xfrm>
              <a:off x="145832" y="1746482"/>
              <a:ext cx="18406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Pedersen conductance contour lines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DC7333-7716-DC78-2479-54BB1B845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020" y="1217913"/>
              <a:ext cx="1104480" cy="10720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96066A-43AA-8275-B1EC-50E49CFD99B2}"/>
              </a:ext>
            </a:extLst>
          </p:cNvPr>
          <p:cNvCxnSpPr>
            <a:cxnSpLocks/>
          </p:cNvCxnSpPr>
          <p:nvPr/>
        </p:nvCxnSpPr>
        <p:spPr>
          <a:xfrm>
            <a:off x="2735317" y="4627178"/>
            <a:ext cx="98535" cy="2680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0A67B3-6673-C5EC-5941-239CB18D5CE4}"/>
              </a:ext>
            </a:extLst>
          </p:cNvPr>
          <p:cNvCxnSpPr>
            <a:cxnSpLocks/>
          </p:cNvCxnSpPr>
          <p:nvPr/>
        </p:nvCxnSpPr>
        <p:spPr>
          <a:xfrm flipH="1" flipV="1">
            <a:off x="4741479" y="4288221"/>
            <a:ext cx="93279" cy="271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77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a wave&#10;&#10;Description automatically generated">
            <a:extLst>
              <a:ext uri="{FF2B5EF4-FFF2-40B4-BE49-F238E27FC236}">
                <a16:creationId xmlns:a16="http://schemas.microsoft.com/office/drawing/2014/main" id="{BD550C98-2F08-7041-2F40-756424A9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0" y="1188720"/>
            <a:ext cx="905256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2B0FE5-4BB4-0A4C-015F-EBE1EEDD7D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Enforcing Divergence-less Plasma Flow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6DC4C9-1D0F-FA69-32DD-E4E9E1A63920}"/>
              </a:ext>
            </a:extLst>
          </p:cNvPr>
          <p:cNvGrpSpPr/>
          <p:nvPr/>
        </p:nvGrpSpPr>
        <p:grpSpPr>
          <a:xfrm>
            <a:off x="5223510" y="924648"/>
            <a:ext cx="2238673" cy="5834818"/>
            <a:chOff x="5208699" y="924648"/>
            <a:chExt cx="2265045" cy="58348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3E9AA8-5822-126D-5C8E-B77CCBE1469E}"/>
                </a:ext>
              </a:extLst>
            </p:cNvPr>
            <p:cNvSpPr/>
            <p:nvPr/>
          </p:nvSpPr>
          <p:spPr>
            <a:xfrm>
              <a:off x="5208699" y="930166"/>
              <a:ext cx="2265045" cy="5829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30D83D-A46F-E7AA-DFAA-5163727CAC1E}"/>
                </a:ext>
              </a:extLst>
            </p:cNvPr>
            <p:cNvSpPr txBox="1"/>
            <p:nvPr/>
          </p:nvSpPr>
          <p:spPr>
            <a:xfrm>
              <a:off x="5983133" y="924648"/>
              <a:ext cx="7477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Hours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2341C8-85C8-FCF5-11B5-9B9D1A5E187F}"/>
              </a:ext>
            </a:extLst>
          </p:cNvPr>
          <p:cNvGrpSpPr/>
          <p:nvPr/>
        </p:nvGrpSpPr>
        <p:grpSpPr>
          <a:xfrm>
            <a:off x="7500454" y="924648"/>
            <a:ext cx="2265045" cy="5834818"/>
            <a:chOff x="7501331" y="924648"/>
            <a:chExt cx="2265045" cy="58348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2D032D-B624-AE35-6623-3580979F92AC}"/>
                </a:ext>
              </a:extLst>
            </p:cNvPr>
            <p:cNvSpPr/>
            <p:nvPr/>
          </p:nvSpPr>
          <p:spPr>
            <a:xfrm>
              <a:off x="7501331" y="930166"/>
              <a:ext cx="2265045" cy="5829300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372F56-8033-9C61-FE09-37D4F7FF42AA}"/>
                </a:ext>
              </a:extLst>
            </p:cNvPr>
            <p:cNvSpPr txBox="1"/>
            <p:nvPr/>
          </p:nvSpPr>
          <p:spPr>
            <a:xfrm>
              <a:off x="8150965" y="924648"/>
              <a:ext cx="965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Seconds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96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8671</TotalTime>
  <Words>999</Words>
  <Application>Microsoft Office PowerPoint</Application>
  <PresentationFormat>Widescreen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LMRoman10-Regular-Identity-H</vt:lpstr>
      <vt:lpstr>Office Theme</vt:lpstr>
      <vt:lpstr>2024 Committee Meeting Current Continuity in Auroral System Science: A 3D Modelling Approach to Current Closure in Non-Sheetlike Auroral Arcs</vt:lpstr>
      <vt:lpstr>Thesis Statement</vt:lpstr>
      <vt:lpstr>Science Questions &amp; Objectives</vt:lpstr>
      <vt:lpstr>Progress Summary</vt:lpstr>
      <vt:lpstr>First Paper</vt:lpstr>
      <vt:lpstr>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 from last meeting</vt:lpstr>
      <vt:lpstr>Remaining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Committee Meeting Current Continuity in Auroral System Science: A 3D Modelling Approach to Current Closure in Non-Sheetlike Auroral Arcs</dc:title>
  <dc:creator>Jules Van Irsel</dc:creator>
  <cp:lastModifiedBy>Jules Van Irsel</cp:lastModifiedBy>
  <cp:revision>23</cp:revision>
  <dcterms:created xsi:type="dcterms:W3CDTF">2023-04-26T18:33:43Z</dcterms:created>
  <dcterms:modified xsi:type="dcterms:W3CDTF">2024-03-04T22:18:37Z</dcterms:modified>
</cp:coreProperties>
</file>